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85"/>
    <p:restoredTop sz="96286"/>
  </p:normalViewPr>
  <p:slideViewPr>
    <p:cSldViewPr snapToGrid="0">
      <p:cViewPr varScale="1">
        <p:scale>
          <a:sx n="114" d="100"/>
          <a:sy n="114" d="100"/>
        </p:scale>
        <p:origin x="992" y="1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836D3-45D0-895D-ECC7-6D3D4F17D259}"/>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6F54D628-5D64-BC21-76BB-61D4010D19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99A498E3-59EF-09EF-B305-7257ABFB00E5}"/>
              </a:ext>
            </a:extLst>
          </p:cNvPr>
          <p:cNvSpPr>
            <a:spLocks noGrp="1"/>
          </p:cNvSpPr>
          <p:nvPr>
            <p:ph type="dt" sz="half" idx="10"/>
          </p:nvPr>
        </p:nvSpPr>
        <p:spPr/>
        <p:txBody>
          <a:bodyPr/>
          <a:lstStyle/>
          <a:p>
            <a:fld id="{B61BEF0D-F0BB-DE4B-95CE-6DB70DBA9567}" type="datetimeFigureOut">
              <a:rPr lang="en-US" smtClean="0"/>
              <a:pPr/>
              <a:t>3/20/23</a:t>
            </a:fld>
            <a:endParaRPr lang="en-US" dirty="0"/>
          </a:p>
        </p:txBody>
      </p:sp>
      <p:sp>
        <p:nvSpPr>
          <p:cNvPr id="5" name="Footer Placeholder 4">
            <a:extLst>
              <a:ext uri="{FF2B5EF4-FFF2-40B4-BE49-F238E27FC236}">
                <a16:creationId xmlns:a16="http://schemas.microsoft.com/office/drawing/2014/main" id="{52EC282A-2BDA-C3A2-2819-67A38572D80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16FE867-B037-8838-59A4-BE90C1143DCE}"/>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59162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11B24-2C1D-CB3A-B30B-2801C64D6537}"/>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582FDB2-743B-89AC-7709-F177E2F2DF3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B323351-D78B-6EED-6148-B34FD200314B}"/>
              </a:ext>
            </a:extLst>
          </p:cNvPr>
          <p:cNvSpPr>
            <a:spLocks noGrp="1"/>
          </p:cNvSpPr>
          <p:nvPr>
            <p:ph type="dt" sz="half" idx="10"/>
          </p:nvPr>
        </p:nvSpPr>
        <p:spPr/>
        <p:txBody>
          <a:bodyPr/>
          <a:lstStyle/>
          <a:p>
            <a:fld id="{B61BEF0D-F0BB-DE4B-95CE-6DB70DBA9567}" type="datetimeFigureOut">
              <a:rPr lang="en-US" smtClean="0"/>
              <a:pPr/>
              <a:t>3/20/23</a:t>
            </a:fld>
            <a:endParaRPr lang="en-US" dirty="0"/>
          </a:p>
        </p:txBody>
      </p:sp>
      <p:sp>
        <p:nvSpPr>
          <p:cNvPr id="5" name="Footer Placeholder 4">
            <a:extLst>
              <a:ext uri="{FF2B5EF4-FFF2-40B4-BE49-F238E27FC236}">
                <a16:creationId xmlns:a16="http://schemas.microsoft.com/office/drawing/2014/main" id="{F6C0109E-D970-CCF9-1042-23CF89373A1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B2AD8F4-8DF2-87A5-6C9C-5D365C6FB4C5}"/>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56316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58CA63-60E4-5A9F-0BE4-6A2E876B7C24}"/>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A58AB49-790C-E056-6BB3-4EA920DF0B2F}"/>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AACCF2F-40A9-822E-2A12-6D5B38A87D86}"/>
              </a:ext>
            </a:extLst>
          </p:cNvPr>
          <p:cNvSpPr>
            <a:spLocks noGrp="1"/>
          </p:cNvSpPr>
          <p:nvPr>
            <p:ph type="dt" sz="half" idx="10"/>
          </p:nvPr>
        </p:nvSpPr>
        <p:spPr/>
        <p:txBody>
          <a:bodyPr/>
          <a:lstStyle/>
          <a:p>
            <a:fld id="{B61BEF0D-F0BB-DE4B-95CE-6DB70DBA9567}" type="datetimeFigureOut">
              <a:rPr lang="en-US" smtClean="0"/>
              <a:pPr/>
              <a:t>3/20/23</a:t>
            </a:fld>
            <a:endParaRPr lang="en-US" dirty="0"/>
          </a:p>
        </p:txBody>
      </p:sp>
      <p:sp>
        <p:nvSpPr>
          <p:cNvPr id="5" name="Footer Placeholder 4">
            <a:extLst>
              <a:ext uri="{FF2B5EF4-FFF2-40B4-BE49-F238E27FC236}">
                <a16:creationId xmlns:a16="http://schemas.microsoft.com/office/drawing/2014/main" id="{67E94B47-A7C1-3663-C4F6-29766CF6398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A87C20C-EA7A-D7A5-09D2-1A291094D9E5}"/>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37413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FC1C7-AD95-F9F3-DFDA-60B4FA3919C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C809CF3-86ED-C65B-3375-262551D2D94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1515119-3182-8ACA-6825-EE7102DB2984}"/>
              </a:ext>
            </a:extLst>
          </p:cNvPr>
          <p:cNvSpPr>
            <a:spLocks noGrp="1"/>
          </p:cNvSpPr>
          <p:nvPr>
            <p:ph type="dt" sz="half" idx="10"/>
          </p:nvPr>
        </p:nvSpPr>
        <p:spPr/>
        <p:txBody>
          <a:bodyPr/>
          <a:lstStyle/>
          <a:p>
            <a:fld id="{B61BEF0D-F0BB-DE4B-95CE-6DB70DBA9567}" type="datetimeFigureOut">
              <a:rPr lang="en-US" smtClean="0"/>
              <a:pPr/>
              <a:t>3/20/23</a:t>
            </a:fld>
            <a:endParaRPr lang="en-US" dirty="0"/>
          </a:p>
        </p:txBody>
      </p:sp>
      <p:sp>
        <p:nvSpPr>
          <p:cNvPr id="5" name="Footer Placeholder 4">
            <a:extLst>
              <a:ext uri="{FF2B5EF4-FFF2-40B4-BE49-F238E27FC236}">
                <a16:creationId xmlns:a16="http://schemas.microsoft.com/office/drawing/2014/main" id="{C00A1CF7-E457-A132-D75A-E7A45614C89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971E3DC-4C06-F650-9B07-8DF462C2F0ED}"/>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30864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49942-5275-5D5B-3C15-BA860CE2447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33A399B0-F3F2-26DA-BDEC-47D5A41E3C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8BA1938-BADD-49F8-FE00-BD2CEA52734B}"/>
              </a:ext>
            </a:extLst>
          </p:cNvPr>
          <p:cNvSpPr>
            <a:spLocks noGrp="1"/>
          </p:cNvSpPr>
          <p:nvPr>
            <p:ph type="dt" sz="half" idx="10"/>
          </p:nvPr>
        </p:nvSpPr>
        <p:spPr/>
        <p:txBody>
          <a:bodyPr/>
          <a:lstStyle/>
          <a:p>
            <a:fld id="{B61BEF0D-F0BB-DE4B-95CE-6DB70DBA9567}" type="datetimeFigureOut">
              <a:rPr lang="en-US" smtClean="0"/>
              <a:pPr/>
              <a:t>3/20/23</a:t>
            </a:fld>
            <a:endParaRPr lang="en-US" dirty="0"/>
          </a:p>
        </p:txBody>
      </p:sp>
      <p:sp>
        <p:nvSpPr>
          <p:cNvPr id="5" name="Footer Placeholder 4">
            <a:extLst>
              <a:ext uri="{FF2B5EF4-FFF2-40B4-BE49-F238E27FC236}">
                <a16:creationId xmlns:a16="http://schemas.microsoft.com/office/drawing/2014/main" id="{184AD58A-DC16-897F-A341-4F651BC4CD4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366CD62-2052-7074-5C64-59F10D6E91EE}"/>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31519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91E9B-2D80-5DB0-C4F4-186D21DD6C9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324263B-1F7D-2BDC-CA9E-2C5904B77E5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D91790BD-40A8-69AF-1A95-2225CF441D5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B67BF7BF-B5E5-86AB-C804-5F7E880BD3D7}"/>
              </a:ext>
            </a:extLst>
          </p:cNvPr>
          <p:cNvSpPr>
            <a:spLocks noGrp="1"/>
          </p:cNvSpPr>
          <p:nvPr>
            <p:ph type="dt" sz="half" idx="10"/>
          </p:nvPr>
        </p:nvSpPr>
        <p:spPr/>
        <p:txBody>
          <a:bodyPr/>
          <a:lstStyle/>
          <a:p>
            <a:fld id="{B61BEF0D-F0BB-DE4B-95CE-6DB70DBA9567}" type="datetimeFigureOut">
              <a:rPr lang="en-US" smtClean="0"/>
              <a:pPr/>
              <a:t>3/20/23</a:t>
            </a:fld>
            <a:endParaRPr lang="en-US" dirty="0"/>
          </a:p>
        </p:txBody>
      </p:sp>
      <p:sp>
        <p:nvSpPr>
          <p:cNvPr id="6" name="Footer Placeholder 5">
            <a:extLst>
              <a:ext uri="{FF2B5EF4-FFF2-40B4-BE49-F238E27FC236}">
                <a16:creationId xmlns:a16="http://schemas.microsoft.com/office/drawing/2014/main" id="{4E57C05A-CAD5-073A-0DB2-665D31A95EA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121374B-615D-678F-5CAE-187AEA27C87B}"/>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5944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C8F03-629E-8EA5-EE26-5F53974B3C10}"/>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6B22E07-36DB-4187-C0F8-ABDA7E4AD1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2352E217-7EFA-CF2D-9CE9-9F15AD04B16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643C619F-CD7F-9A3A-DC33-17FBF84A38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C1FBEB82-622B-4E94-5B0E-FD9D2DE4EE6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D57976AC-C4E3-6C11-E946-93C6B704F392}"/>
              </a:ext>
            </a:extLst>
          </p:cNvPr>
          <p:cNvSpPr>
            <a:spLocks noGrp="1"/>
          </p:cNvSpPr>
          <p:nvPr>
            <p:ph type="dt" sz="half" idx="10"/>
          </p:nvPr>
        </p:nvSpPr>
        <p:spPr/>
        <p:txBody>
          <a:bodyPr/>
          <a:lstStyle/>
          <a:p>
            <a:fld id="{B61BEF0D-F0BB-DE4B-95CE-6DB70DBA9567}" type="datetimeFigureOut">
              <a:rPr lang="en-US" smtClean="0"/>
              <a:pPr/>
              <a:t>3/20/23</a:t>
            </a:fld>
            <a:endParaRPr lang="en-US" dirty="0"/>
          </a:p>
        </p:txBody>
      </p:sp>
      <p:sp>
        <p:nvSpPr>
          <p:cNvPr id="8" name="Footer Placeholder 7">
            <a:extLst>
              <a:ext uri="{FF2B5EF4-FFF2-40B4-BE49-F238E27FC236}">
                <a16:creationId xmlns:a16="http://schemas.microsoft.com/office/drawing/2014/main" id="{D28DDACC-EB0D-6D95-D01E-1A819F79499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80F19091-AE75-4085-830C-CF5D01A64628}"/>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28489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1B2BA-E77F-EC2C-B9A6-BF9BC76DE9BE}"/>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DC5DC62-11C4-117F-FBD3-129569988E85}"/>
              </a:ext>
            </a:extLst>
          </p:cNvPr>
          <p:cNvSpPr>
            <a:spLocks noGrp="1"/>
          </p:cNvSpPr>
          <p:nvPr>
            <p:ph type="dt" sz="half" idx="10"/>
          </p:nvPr>
        </p:nvSpPr>
        <p:spPr/>
        <p:txBody>
          <a:bodyPr/>
          <a:lstStyle/>
          <a:p>
            <a:fld id="{B61BEF0D-F0BB-DE4B-95CE-6DB70DBA9567}" type="datetimeFigureOut">
              <a:rPr lang="en-US" smtClean="0"/>
              <a:pPr/>
              <a:t>3/20/23</a:t>
            </a:fld>
            <a:endParaRPr lang="en-US" dirty="0"/>
          </a:p>
        </p:txBody>
      </p:sp>
      <p:sp>
        <p:nvSpPr>
          <p:cNvPr id="4" name="Footer Placeholder 3">
            <a:extLst>
              <a:ext uri="{FF2B5EF4-FFF2-40B4-BE49-F238E27FC236}">
                <a16:creationId xmlns:a16="http://schemas.microsoft.com/office/drawing/2014/main" id="{285F7718-BC1F-0B96-5F2E-411D1B2E8EE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B047887-E227-3995-91F3-99350FA5D0E4}"/>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19378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DFE97F-0524-7359-96D0-CF031F391453}"/>
              </a:ext>
            </a:extLst>
          </p:cNvPr>
          <p:cNvSpPr>
            <a:spLocks noGrp="1"/>
          </p:cNvSpPr>
          <p:nvPr>
            <p:ph type="dt" sz="half" idx="10"/>
          </p:nvPr>
        </p:nvSpPr>
        <p:spPr/>
        <p:txBody>
          <a:bodyPr/>
          <a:lstStyle/>
          <a:p>
            <a:fld id="{B61BEF0D-F0BB-DE4B-95CE-6DB70DBA9567}" type="datetimeFigureOut">
              <a:rPr lang="en-US" smtClean="0"/>
              <a:pPr/>
              <a:t>3/20/23</a:t>
            </a:fld>
            <a:endParaRPr lang="en-US" dirty="0"/>
          </a:p>
        </p:txBody>
      </p:sp>
      <p:sp>
        <p:nvSpPr>
          <p:cNvPr id="3" name="Footer Placeholder 2">
            <a:extLst>
              <a:ext uri="{FF2B5EF4-FFF2-40B4-BE49-F238E27FC236}">
                <a16:creationId xmlns:a16="http://schemas.microsoft.com/office/drawing/2014/main" id="{C55FDE2C-D19E-E0D0-2B55-A771D779E10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CA5B2AE-E287-8358-B00F-BD25105FAC7F}"/>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6320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A382E-B0C8-3651-6ED7-193E1D5B622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80A4E2A6-9A5D-0349-12A7-35F109036C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D4051EED-AAA8-30B0-B0D5-42913384F3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F32E30F-578B-BCA3-5DD7-7BA58B4C4411}"/>
              </a:ext>
            </a:extLst>
          </p:cNvPr>
          <p:cNvSpPr>
            <a:spLocks noGrp="1"/>
          </p:cNvSpPr>
          <p:nvPr>
            <p:ph type="dt" sz="half" idx="10"/>
          </p:nvPr>
        </p:nvSpPr>
        <p:spPr/>
        <p:txBody>
          <a:bodyPr/>
          <a:lstStyle/>
          <a:p>
            <a:fld id="{B61BEF0D-F0BB-DE4B-95CE-6DB70DBA9567}" type="datetimeFigureOut">
              <a:rPr lang="en-US" smtClean="0"/>
              <a:pPr/>
              <a:t>3/20/23</a:t>
            </a:fld>
            <a:endParaRPr lang="en-US" dirty="0"/>
          </a:p>
        </p:txBody>
      </p:sp>
      <p:sp>
        <p:nvSpPr>
          <p:cNvPr id="6" name="Footer Placeholder 5">
            <a:extLst>
              <a:ext uri="{FF2B5EF4-FFF2-40B4-BE49-F238E27FC236}">
                <a16:creationId xmlns:a16="http://schemas.microsoft.com/office/drawing/2014/main" id="{09D4F471-B2A9-EE5D-F1B7-28EC26BDF70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60E0AA6-25B0-DF22-B9F7-A3163F523994}"/>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13562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9FB84-FEDE-1175-E781-D19C7ADF767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5F9B0C44-7DD3-0D3D-783F-BAFC7E5957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24F8875-0D33-2B34-00D7-B42DEEDF8D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B4FEC97-179E-163A-0D3A-520E29C0CAED}"/>
              </a:ext>
            </a:extLst>
          </p:cNvPr>
          <p:cNvSpPr>
            <a:spLocks noGrp="1"/>
          </p:cNvSpPr>
          <p:nvPr>
            <p:ph type="dt" sz="half" idx="10"/>
          </p:nvPr>
        </p:nvSpPr>
        <p:spPr/>
        <p:txBody>
          <a:bodyPr/>
          <a:lstStyle/>
          <a:p>
            <a:fld id="{B61BEF0D-F0BB-DE4B-95CE-6DB70DBA9567}" type="datetimeFigureOut">
              <a:rPr lang="en-US" smtClean="0"/>
              <a:pPr/>
              <a:t>3/20/23</a:t>
            </a:fld>
            <a:endParaRPr lang="en-US" dirty="0"/>
          </a:p>
        </p:txBody>
      </p:sp>
      <p:sp>
        <p:nvSpPr>
          <p:cNvPr id="6" name="Footer Placeholder 5">
            <a:extLst>
              <a:ext uri="{FF2B5EF4-FFF2-40B4-BE49-F238E27FC236}">
                <a16:creationId xmlns:a16="http://schemas.microsoft.com/office/drawing/2014/main" id="{DB047C6D-C01D-F51B-73F3-9B217902324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83AE6E8-2D75-AD22-E50D-9BE8568FDB74}"/>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58495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7C8E3C-DBD8-7E40-D02C-BD4BD0C6C4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D8B44E9-1857-829A-EA77-3C807B4E02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326820B-CA28-4629-35C2-17C801C165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3/20/23</a:t>
            </a:fld>
            <a:endParaRPr lang="en-US" dirty="0"/>
          </a:p>
        </p:txBody>
      </p:sp>
      <p:sp>
        <p:nvSpPr>
          <p:cNvPr id="5" name="Footer Placeholder 4">
            <a:extLst>
              <a:ext uri="{FF2B5EF4-FFF2-40B4-BE49-F238E27FC236}">
                <a16:creationId xmlns:a16="http://schemas.microsoft.com/office/drawing/2014/main" id="{48849614-B254-FFF5-5D51-FB2E3561AC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B623417-09B9-85C6-9930-2161DC9429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2963007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BA0B39A4-1B95-BD23-8FAE-A87FD651DB62}"/>
              </a:ext>
            </a:extLst>
          </p:cNvPr>
          <p:cNvGrpSpPr/>
          <p:nvPr/>
        </p:nvGrpSpPr>
        <p:grpSpPr>
          <a:xfrm>
            <a:off x="375021" y="116695"/>
            <a:ext cx="11389159" cy="2826035"/>
            <a:chOff x="375021" y="117290"/>
            <a:chExt cx="11389159" cy="2822554"/>
          </a:xfrm>
        </p:grpSpPr>
        <p:pic>
          <p:nvPicPr>
            <p:cNvPr id="1026" name="Picture 2">
              <a:extLst>
                <a:ext uri="{FF2B5EF4-FFF2-40B4-BE49-F238E27FC236}">
                  <a16:creationId xmlns:a16="http://schemas.microsoft.com/office/drawing/2014/main" id="{F57EBB58-CD8D-5134-B6D7-1BBF3B0400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86293" y="191851"/>
              <a:ext cx="1977887" cy="63792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16EB97B6-63C8-0010-E6D7-0C93BE1210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5021" y="189133"/>
              <a:ext cx="1485546" cy="74987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1FFADEC0-C871-E2FA-694A-C096CFEDD499}"/>
                </a:ext>
              </a:extLst>
            </p:cNvPr>
            <p:cNvSpPr txBox="1"/>
            <p:nvPr/>
          </p:nvSpPr>
          <p:spPr>
            <a:xfrm>
              <a:off x="2181434" y="117290"/>
              <a:ext cx="7682948" cy="692497"/>
            </a:xfrm>
            <a:prstGeom prst="rect">
              <a:avLst/>
            </a:prstGeom>
            <a:noFill/>
          </p:spPr>
          <p:txBody>
            <a:bodyPr wrap="square" rtlCol="0">
              <a:spAutoFit/>
            </a:bodyPr>
            <a:lstStyle/>
            <a:p>
              <a:pPr algn="ctr"/>
              <a:r>
                <a:rPr lang="en-US" sz="1950" b="1" dirty="0">
                  <a:solidFill>
                    <a:srgbClr val="0070C0"/>
                  </a:solidFill>
                </a:rPr>
                <a:t>Individualised risk scoring in elective colorectal cancer surgery: </a:t>
              </a:r>
            </a:p>
            <a:p>
              <a:pPr algn="ctr"/>
              <a:r>
                <a:rPr lang="en-US" sz="1950" b="1" dirty="0">
                  <a:solidFill>
                    <a:srgbClr val="0070C0"/>
                  </a:solidFill>
                </a:rPr>
                <a:t>Why don’t we do it?</a:t>
              </a:r>
            </a:p>
          </p:txBody>
        </p:sp>
        <p:sp>
          <p:nvSpPr>
            <p:cNvPr id="5" name="TextBox 4">
              <a:extLst>
                <a:ext uri="{FF2B5EF4-FFF2-40B4-BE49-F238E27FC236}">
                  <a16:creationId xmlns:a16="http://schemas.microsoft.com/office/drawing/2014/main" id="{B882FD88-088D-5770-E8F4-86D53D746F42}"/>
                </a:ext>
              </a:extLst>
            </p:cNvPr>
            <p:cNvSpPr txBox="1"/>
            <p:nvPr/>
          </p:nvSpPr>
          <p:spPr>
            <a:xfrm>
              <a:off x="381133" y="1179078"/>
              <a:ext cx="5569226" cy="1721426"/>
            </a:xfrm>
            <a:prstGeom prst="rect">
              <a:avLst/>
            </a:prstGeom>
            <a:noFill/>
          </p:spPr>
          <p:txBody>
            <a:bodyPr wrap="square" rtlCol="0">
              <a:spAutoFit/>
            </a:bodyPr>
            <a:lstStyle/>
            <a:p>
              <a:pPr>
                <a:spcAft>
                  <a:spcPts val="600"/>
                </a:spcAft>
              </a:pPr>
              <a:r>
                <a:rPr lang="en-US" sz="1400" b="1" dirty="0">
                  <a:solidFill>
                    <a:srgbClr val="0070C0"/>
                  </a:solidFill>
                </a:rPr>
                <a:t>Introduction</a:t>
              </a:r>
            </a:p>
            <a:p>
              <a:pPr marL="285750" indent="-285750">
                <a:spcAft>
                  <a:spcPts val="600"/>
                </a:spcAft>
                <a:buFont typeface="Arial" panose="020B0604020202020204" pitchFamily="34" charset="0"/>
                <a:buChar char="•"/>
              </a:pPr>
              <a:r>
                <a:rPr lang="en-GB" sz="1200" dirty="0">
                  <a:latin typeface="Arial" panose="020B0604020202020204" pitchFamily="34" charset="0"/>
                  <a:ea typeface="Times New Roman" panose="02020603050405020304" pitchFamily="18" charset="0"/>
                </a:rPr>
                <a:t>A</a:t>
              </a:r>
              <a:r>
                <a:rPr lang="en-GB" sz="1200" dirty="0">
                  <a:effectLst/>
                  <a:latin typeface="Arial" panose="020B0604020202020204" pitchFamily="34" charset="0"/>
                  <a:ea typeface="Times New Roman" panose="02020603050405020304" pitchFamily="18" charset="0"/>
                </a:rPr>
                <a:t>ll patients undergoing major elective surgery should have an estimate of risk communicated to them</a:t>
              </a:r>
              <a:r>
                <a:rPr lang="en-GB" sz="1200" baseline="30000" dirty="0">
                  <a:effectLst/>
                  <a:ea typeface="Times New Roman" panose="02020603050405020304" pitchFamily="18" charset="0"/>
                </a:rPr>
                <a:t>1</a:t>
              </a:r>
              <a:r>
                <a:rPr lang="en-GB" sz="1200" dirty="0">
                  <a:effectLst/>
                  <a:latin typeface="Arial" panose="020B0604020202020204" pitchFamily="34" charset="0"/>
                  <a:ea typeface="Times New Roman" panose="02020603050405020304" pitchFamily="18" charset="0"/>
                </a:rPr>
                <a:t>.</a:t>
              </a:r>
            </a:p>
            <a:p>
              <a:pPr marL="285750" indent="-285750">
                <a:spcAft>
                  <a:spcPts val="600"/>
                </a:spcAft>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rPr>
                <a:t>Several risk assessment tools are available to facilitate this</a:t>
              </a:r>
              <a:r>
                <a:rPr lang="en-GB" sz="1200" baseline="30000" dirty="0">
                  <a:effectLst/>
                  <a:latin typeface="Arial" panose="020B0604020202020204" pitchFamily="34" charset="0"/>
                  <a:ea typeface="Times New Roman" panose="02020603050405020304" pitchFamily="18" charset="0"/>
                </a:rPr>
                <a:t>2</a:t>
              </a:r>
              <a:r>
                <a:rPr lang="en-GB" sz="1200" dirty="0">
                  <a:latin typeface="Arial" panose="020B0604020202020204" pitchFamily="34" charset="0"/>
                  <a:ea typeface="Times New Roman" panose="02020603050405020304" pitchFamily="18" charset="0"/>
                </a:rPr>
                <a:t>.</a:t>
              </a:r>
            </a:p>
            <a:p>
              <a:pPr marL="285750" indent="-285750">
                <a:spcAft>
                  <a:spcPts val="600"/>
                </a:spcAft>
                <a:buFont typeface="Arial" panose="020B0604020202020204" pitchFamily="34" charset="0"/>
                <a:buChar char="•"/>
              </a:pPr>
              <a:r>
                <a:rPr lang="en-GB" sz="1200" dirty="0">
                  <a:latin typeface="Arial" panose="020B0604020202020204" pitchFamily="34" charset="0"/>
                </a:rPr>
                <a:t>Not all patients receive a personalised risk assessment when having elective colorectal surgery. </a:t>
              </a:r>
            </a:p>
            <a:p>
              <a:pPr marL="285750" indent="-285750">
                <a:spcAft>
                  <a:spcPts val="600"/>
                </a:spcAft>
                <a:buFont typeface="Arial" panose="020B0604020202020204" pitchFamily="34" charset="0"/>
                <a:buChar char="•"/>
              </a:pPr>
              <a:r>
                <a:rPr lang="en-GB" sz="1200" dirty="0">
                  <a:latin typeface="Arial" panose="020B0604020202020204" pitchFamily="34" charset="0"/>
                </a:rPr>
                <a:t>We sought to investigate why.</a:t>
              </a:r>
              <a:endParaRPr lang="en-US" sz="1200" dirty="0"/>
            </a:p>
          </p:txBody>
        </p:sp>
        <p:sp>
          <p:nvSpPr>
            <p:cNvPr id="6" name="TextBox 5">
              <a:extLst>
                <a:ext uri="{FF2B5EF4-FFF2-40B4-BE49-F238E27FC236}">
                  <a16:creationId xmlns:a16="http://schemas.microsoft.com/office/drawing/2014/main" id="{A24E3A25-BFF3-3636-205C-7A1B3507DB6B}"/>
                </a:ext>
              </a:extLst>
            </p:cNvPr>
            <p:cNvSpPr txBox="1"/>
            <p:nvPr/>
          </p:nvSpPr>
          <p:spPr>
            <a:xfrm>
              <a:off x="6188845" y="1179078"/>
              <a:ext cx="5569226" cy="1460138"/>
            </a:xfrm>
            <a:prstGeom prst="rect">
              <a:avLst/>
            </a:prstGeom>
            <a:noFill/>
          </p:spPr>
          <p:txBody>
            <a:bodyPr wrap="square" rtlCol="0">
              <a:spAutoFit/>
            </a:bodyPr>
            <a:lstStyle/>
            <a:p>
              <a:pPr>
                <a:spcAft>
                  <a:spcPts val="600"/>
                </a:spcAft>
              </a:pPr>
              <a:r>
                <a:rPr lang="en-US" sz="1400" b="1" dirty="0">
                  <a:solidFill>
                    <a:srgbClr val="0070C0"/>
                  </a:solidFill>
                </a:rPr>
                <a:t>Methods</a:t>
              </a:r>
            </a:p>
            <a:p>
              <a:pPr marL="285750" indent="-285750">
                <a:spcAft>
                  <a:spcPts val="600"/>
                </a:spcAft>
                <a:buFont typeface="Arial" panose="020B0604020202020204" pitchFamily="34" charset="0"/>
                <a:buChar char="•"/>
              </a:pPr>
              <a:r>
                <a:rPr lang="en-GB" sz="1200" dirty="0">
                  <a:latin typeface="Arial" panose="020B0604020202020204" pitchFamily="34" charset="0"/>
                  <a:ea typeface="Times New Roman" panose="02020603050405020304" pitchFamily="18" charset="0"/>
                </a:rPr>
                <a:t>We circulated an electronic survey to all general surgeons and anaesthetists at Leeds Teaching Hospitals NHS Trust.</a:t>
              </a:r>
            </a:p>
            <a:p>
              <a:pPr marL="285750" indent="-285750">
                <a:spcAft>
                  <a:spcPts val="600"/>
                </a:spcAft>
                <a:buFont typeface="Arial" panose="020B0604020202020204" pitchFamily="34" charset="0"/>
                <a:buChar char="•"/>
              </a:pPr>
              <a:r>
                <a:rPr lang="en-GB" sz="1200" dirty="0">
                  <a:latin typeface="Arial" panose="020B0604020202020204" pitchFamily="34" charset="0"/>
                  <a:ea typeface="Times New Roman" panose="02020603050405020304" pitchFamily="18" charset="0"/>
                </a:rPr>
                <a:t>Participants had one month to respond.</a:t>
              </a:r>
            </a:p>
            <a:p>
              <a:pPr marL="285750" indent="-285750">
                <a:buFont typeface="Arial" panose="020B0604020202020204" pitchFamily="34" charset="0"/>
                <a:buChar char="•"/>
              </a:pPr>
              <a:r>
                <a:rPr lang="en-GB" sz="1200" dirty="0">
                  <a:latin typeface="Arial" panose="020B0604020202020204" pitchFamily="34" charset="0"/>
                </a:rPr>
                <a:t>This study received ethics committee approval from the University of Leeds Medical Research Ethics Committee (MREC21-073</a:t>
              </a:r>
              <a:r>
                <a:rPr lang="en-GB" sz="1200" dirty="0">
                  <a:effectLst/>
                </a:rPr>
                <a:t> )</a:t>
              </a:r>
              <a:r>
                <a:rPr lang="en-GB" sz="1200" dirty="0">
                  <a:latin typeface="Arial" panose="020B0604020202020204" pitchFamily="34" charset="0"/>
                </a:rPr>
                <a:t>.</a:t>
              </a:r>
              <a:endParaRPr lang="en-US" sz="1200" dirty="0"/>
            </a:p>
          </p:txBody>
        </p:sp>
        <p:sp>
          <p:nvSpPr>
            <p:cNvPr id="7" name="TextBox 6">
              <a:extLst>
                <a:ext uri="{FF2B5EF4-FFF2-40B4-BE49-F238E27FC236}">
                  <a16:creationId xmlns:a16="http://schemas.microsoft.com/office/drawing/2014/main" id="{2C9A64EB-E5CA-AC95-178B-F3ACF6597671}"/>
                </a:ext>
              </a:extLst>
            </p:cNvPr>
            <p:cNvSpPr txBox="1"/>
            <p:nvPr/>
          </p:nvSpPr>
          <p:spPr>
            <a:xfrm>
              <a:off x="2220400" y="716735"/>
              <a:ext cx="2719361" cy="276658"/>
            </a:xfrm>
            <a:prstGeom prst="rect">
              <a:avLst/>
            </a:prstGeom>
            <a:noFill/>
          </p:spPr>
          <p:txBody>
            <a:bodyPr wrap="square" rtlCol="0">
              <a:spAutoFit/>
            </a:bodyPr>
            <a:lstStyle/>
            <a:p>
              <a:r>
                <a:rPr lang="en-US" sz="1200" b="1" dirty="0"/>
                <a:t>M. Ayres, D. Drayton, C. Downey</a:t>
              </a:r>
            </a:p>
          </p:txBody>
        </p:sp>
        <p:cxnSp>
          <p:nvCxnSpPr>
            <p:cNvPr id="9" name="Straight Connector 8">
              <a:extLst>
                <a:ext uri="{FF2B5EF4-FFF2-40B4-BE49-F238E27FC236}">
                  <a16:creationId xmlns:a16="http://schemas.microsoft.com/office/drawing/2014/main" id="{281271D4-6C55-3364-EF44-D9D6DF8526D4}"/>
                </a:ext>
              </a:extLst>
            </p:cNvPr>
            <p:cNvCxnSpPr>
              <a:cxnSpLocks/>
            </p:cNvCxnSpPr>
            <p:nvPr/>
          </p:nvCxnSpPr>
          <p:spPr>
            <a:xfrm>
              <a:off x="6022908" y="1382816"/>
              <a:ext cx="0" cy="1557028"/>
            </a:xfrm>
            <a:prstGeom prst="line">
              <a:avLst/>
            </a:prstGeom>
          </p:spPr>
          <p:style>
            <a:lnRef idx="1">
              <a:schemeClr val="dk1"/>
            </a:lnRef>
            <a:fillRef idx="0">
              <a:schemeClr val="dk1"/>
            </a:fillRef>
            <a:effectRef idx="0">
              <a:schemeClr val="dk1"/>
            </a:effectRef>
            <a:fontRef idx="minor">
              <a:schemeClr val="tx1"/>
            </a:fontRef>
          </p:style>
        </p:cxnSp>
      </p:grpSp>
      <p:sp>
        <p:nvSpPr>
          <p:cNvPr id="19" name="TextBox 18">
            <a:extLst>
              <a:ext uri="{FF2B5EF4-FFF2-40B4-BE49-F238E27FC236}">
                <a16:creationId xmlns:a16="http://schemas.microsoft.com/office/drawing/2014/main" id="{EB4ED41B-76BC-61A4-D401-82C6936BE33C}"/>
              </a:ext>
            </a:extLst>
          </p:cNvPr>
          <p:cNvSpPr txBox="1"/>
          <p:nvPr/>
        </p:nvSpPr>
        <p:spPr>
          <a:xfrm>
            <a:off x="421711" y="6545402"/>
            <a:ext cx="1047019" cy="276999"/>
          </a:xfrm>
          <a:prstGeom prst="rect">
            <a:avLst/>
          </a:prstGeom>
          <a:noFill/>
        </p:spPr>
        <p:txBody>
          <a:bodyPr wrap="square" rtlCol="0">
            <a:spAutoFit/>
          </a:bodyPr>
          <a:lstStyle/>
          <a:p>
            <a:r>
              <a:rPr lang="en-US" sz="1200" dirty="0"/>
              <a:t>References:</a:t>
            </a:r>
          </a:p>
        </p:txBody>
      </p:sp>
      <p:sp>
        <p:nvSpPr>
          <p:cNvPr id="20" name="TextBox 19">
            <a:extLst>
              <a:ext uri="{FF2B5EF4-FFF2-40B4-BE49-F238E27FC236}">
                <a16:creationId xmlns:a16="http://schemas.microsoft.com/office/drawing/2014/main" id="{632E8436-CD63-A7E4-5A70-98561490240B}"/>
              </a:ext>
            </a:extLst>
          </p:cNvPr>
          <p:cNvSpPr txBox="1"/>
          <p:nvPr/>
        </p:nvSpPr>
        <p:spPr>
          <a:xfrm>
            <a:off x="1355570" y="6535449"/>
            <a:ext cx="10205882" cy="353943"/>
          </a:xfrm>
          <a:prstGeom prst="rect">
            <a:avLst/>
          </a:prstGeom>
          <a:noFill/>
        </p:spPr>
        <p:txBody>
          <a:bodyPr wrap="square" rtlCol="0">
            <a:spAutoFit/>
          </a:bodyPr>
          <a:lstStyle/>
          <a:p>
            <a:pPr marL="342900" indent="-342900">
              <a:buAutoNum type="arabicParenR"/>
            </a:pPr>
            <a:r>
              <a:rPr lang="en-GB" sz="850" dirty="0">
                <a:solidFill>
                  <a:srgbClr val="222222"/>
                </a:solidFill>
              </a:rPr>
              <a:t>Findlay</a:t>
            </a:r>
            <a:r>
              <a:rPr lang="en-GB" sz="850" b="0" i="0" u="none" strike="noStrike" dirty="0">
                <a:solidFill>
                  <a:srgbClr val="222222"/>
                </a:solidFill>
                <a:effectLst/>
              </a:rPr>
              <a:t>, </a:t>
            </a:r>
            <a:r>
              <a:rPr lang="en-GB" sz="850" dirty="0">
                <a:solidFill>
                  <a:srgbClr val="222222"/>
                </a:solidFill>
              </a:rPr>
              <a:t>G.P. et al. </a:t>
            </a:r>
            <a:r>
              <a:rPr lang="en-GB" sz="850" b="0" i="0" u="none" strike="noStrike" dirty="0">
                <a:solidFill>
                  <a:srgbClr val="222222"/>
                </a:solidFill>
                <a:effectLst/>
              </a:rPr>
              <a:t>NCEPOD </a:t>
            </a:r>
            <a:r>
              <a:rPr lang="en-GB" sz="850" dirty="0">
                <a:solidFill>
                  <a:srgbClr val="222222"/>
                </a:solidFill>
              </a:rPr>
              <a:t>2011</a:t>
            </a:r>
            <a:r>
              <a:rPr lang="en-GB" sz="850" b="0" i="0" u="none" strike="noStrike" dirty="0">
                <a:solidFill>
                  <a:srgbClr val="222222"/>
                </a:solidFill>
                <a:effectLst/>
              </a:rPr>
              <a:t>. Knowing the Risk: A Review of Peri-Operative Care of Surgical Patients. Available at: https://</a:t>
            </a:r>
            <a:r>
              <a:rPr lang="en-GB" sz="850" b="0" i="0" u="none" strike="noStrike" dirty="0" err="1">
                <a:solidFill>
                  <a:srgbClr val="222222"/>
                </a:solidFill>
                <a:effectLst/>
              </a:rPr>
              <a:t>www.ncepod.org.uk</a:t>
            </a:r>
            <a:r>
              <a:rPr lang="en-GB" sz="850" b="0" i="0" u="none" strike="noStrike" dirty="0">
                <a:solidFill>
                  <a:srgbClr val="222222"/>
                </a:solidFill>
                <a:effectLst/>
              </a:rPr>
              <a:t>/2011poc.html</a:t>
            </a:r>
          </a:p>
          <a:p>
            <a:pPr marL="342900" indent="-342900">
              <a:buAutoNum type="arabicParenR"/>
            </a:pPr>
            <a:r>
              <a:rPr lang="it-IT" sz="850" dirty="0">
                <a:solidFill>
                  <a:srgbClr val="222222"/>
                </a:solidFill>
              </a:rPr>
              <a:t>Moonesinghe S.R, et al. </a:t>
            </a:r>
            <a:r>
              <a:rPr lang="en-GB" sz="850" dirty="0" err="1">
                <a:solidFill>
                  <a:srgbClr val="222222"/>
                </a:solidFill>
              </a:rPr>
              <a:t>Anesthesiology</a:t>
            </a:r>
            <a:r>
              <a:rPr lang="en-GB" sz="850" dirty="0">
                <a:solidFill>
                  <a:srgbClr val="222222"/>
                </a:solidFill>
              </a:rPr>
              <a:t> 2013; Risk stratification tools for predicting morbidity and mortality in adult patients undergoing major surgery: qualitative systematic review, 119(4): 959-981. </a:t>
            </a:r>
          </a:p>
        </p:txBody>
      </p:sp>
      <p:grpSp>
        <p:nvGrpSpPr>
          <p:cNvPr id="10" name="Group 9">
            <a:extLst>
              <a:ext uri="{FF2B5EF4-FFF2-40B4-BE49-F238E27FC236}">
                <a16:creationId xmlns:a16="http://schemas.microsoft.com/office/drawing/2014/main" id="{CE6D2BEC-4F3B-FFB2-2C18-03F02D2941E4}"/>
              </a:ext>
            </a:extLst>
          </p:cNvPr>
          <p:cNvGrpSpPr/>
          <p:nvPr/>
        </p:nvGrpSpPr>
        <p:grpSpPr>
          <a:xfrm>
            <a:off x="375021" y="2975239"/>
            <a:ext cx="11446815" cy="3581380"/>
            <a:chOff x="381130" y="3085023"/>
            <a:chExt cx="11446815" cy="3581380"/>
          </a:xfrm>
        </p:grpSpPr>
        <p:sp>
          <p:nvSpPr>
            <p:cNvPr id="3" name="Rectangle 2">
              <a:extLst>
                <a:ext uri="{FF2B5EF4-FFF2-40B4-BE49-F238E27FC236}">
                  <a16:creationId xmlns:a16="http://schemas.microsoft.com/office/drawing/2014/main" id="{465F2D5B-4D8A-0A8F-E7BA-F81EF2A5D721}"/>
                </a:ext>
              </a:extLst>
            </p:cNvPr>
            <p:cNvSpPr/>
            <p:nvPr/>
          </p:nvSpPr>
          <p:spPr>
            <a:xfrm>
              <a:off x="427820" y="3093731"/>
              <a:ext cx="11389157" cy="354279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47D015FE-C072-773D-41F0-1E0731AD0CA1}"/>
                </a:ext>
              </a:extLst>
            </p:cNvPr>
            <p:cNvSpPr txBox="1"/>
            <p:nvPr/>
          </p:nvSpPr>
          <p:spPr>
            <a:xfrm>
              <a:off x="3995562" y="3085023"/>
              <a:ext cx="4680139" cy="1415772"/>
            </a:xfrm>
            <a:prstGeom prst="rect">
              <a:avLst/>
            </a:prstGeom>
            <a:noFill/>
          </p:spPr>
          <p:txBody>
            <a:bodyPr wrap="square" rtlCol="0">
              <a:spAutoFit/>
            </a:bodyPr>
            <a:lstStyle/>
            <a:p>
              <a:r>
                <a:rPr lang="en-US" sz="1400" b="1" dirty="0">
                  <a:solidFill>
                    <a:schemeClr val="bg1"/>
                  </a:solidFill>
                </a:rPr>
                <a:t>Results</a:t>
              </a:r>
            </a:p>
            <a:p>
              <a:pPr marL="285750" indent="-285750">
                <a:buFont typeface="Arial" panose="020B0604020202020204" pitchFamily="34" charset="0"/>
                <a:buChar char="•"/>
              </a:pPr>
              <a:r>
                <a:rPr lang="en-US" sz="1200" dirty="0">
                  <a:solidFill>
                    <a:schemeClr val="bg1"/>
                  </a:solidFill>
                </a:rPr>
                <a:t>We had 43 respondents, 33 of whom routinely assess patients for elective colorectal surgery.</a:t>
              </a:r>
            </a:p>
            <a:p>
              <a:pPr marL="285750" indent="-285750">
                <a:buFont typeface="Arial" panose="020B0604020202020204" pitchFamily="34" charset="0"/>
                <a:buChar char="•"/>
              </a:pPr>
              <a:r>
                <a:rPr lang="en-US" sz="1200" dirty="0">
                  <a:solidFill>
                    <a:schemeClr val="bg1"/>
                  </a:solidFill>
                </a:rPr>
                <a:t>7 were surgeons and 26 were anaesthetists.  80% were consultants.</a:t>
              </a:r>
            </a:p>
            <a:p>
              <a:pPr marL="285750" indent="-285750">
                <a:buFont typeface="Arial" panose="020B0604020202020204" pitchFamily="34" charset="0"/>
                <a:buChar char="•"/>
              </a:pPr>
              <a:r>
                <a:rPr lang="en-US" sz="1200" dirty="0">
                  <a:solidFill>
                    <a:schemeClr val="bg1"/>
                  </a:solidFill>
                </a:rPr>
                <a:t>66% provide an overall estimate of risk to patients.</a:t>
              </a:r>
            </a:p>
            <a:p>
              <a:pPr marL="285750" indent="-285750">
                <a:buFont typeface="Arial" panose="020B0604020202020204" pitchFamily="34" charset="0"/>
                <a:buChar char="•"/>
              </a:pPr>
              <a:r>
                <a:rPr lang="en-US" sz="1200" dirty="0">
                  <a:solidFill>
                    <a:schemeClr val="bg1"/>
                  </a:solidFill>
                </a:rPr>
                <a:t>55% use risk scoring tools.</a:t>
              </a:r>
            </a:p>
            <a:p>
              <a:endParaRPr lang="en-US" sz="1200" dirty="0">
                <a:solidFill>
                  <a:schemeClr val="bg1"/>
                </a:solidFill>
              </a:endParaRPr>
            </a:p>
          </p:txBody>
        </p:sp>
        <p:pic>
          <p:nvPicPr>
            <p:cNvPr id="14" name="Picture 13">
              <a:extLst>
                <a:ext uri="{FF2B5EF4-FFF2-40B4-BE49-F238E27FC236}">
                  <a16:creationId xmlns:a16="http://schemas.microsoft.com/office/drawing/2014/main" id="{2A5C6EFF-D78C-6F90-3686-C1300D40BDD3}"/>
                </a:ext>
              </a:extLst>
            </p:cNvPr>
            <p:cNvPicPr>
              <a:picLocks noChangeAspect="1"/>
            </p:cNvPicPr>
            <p:nvPr/>
          </p:nvPicPr>
          <p:blipFill rotWithShape="1">
            <a:blip r:embed="rId4"/>
            <a:srcRect l="4523" r="3348" b="1801"/>
            <a:stretch/>
          </p:blipFill>
          <p:spPr>
            <a:xfrm>
              <a:off x="3995553" y="4509503"/>
              <a:ext cx="4680155" cy="1677382"/>
            </a:xfrm>
            <a:prstGeom prst="rect">
              <a:avLst/>
            </a:prstGeom>
          </p:spPr>
        </p:pic>
        <p:sp>
          <p:nvSpPr>
            <p:cNvPr id="15" name="TextBox 14">
              <a:extLst>
                <a:ext uri="{FF2B5EF4-FFF2-40B4-BE49-F238E27FC236}">
                  <a16:creationId xmlns:a16="http://schemas.microsoft.com/office/drawing/2014/main" id="{A3A24AFE-3DEB-6755-890B-340EB1105AA9}"/>
                </a:ext>
              </a:extLst>
            </p:cNvPr>
            <p:cNvSpPr txBox="1"/>
            <p:nvPr/>
          </p:nvSpPr>
          <p:spPr>
            <a:xfrm>
              <a:off x="500310" y="3093185"/>
              <a:ext cx="3411794" cy="2893100"/>
            </a:xfrm>
            <a:prstGeom prst="rect">
              <a:avLst/>
            </a:prstGeom>
            <a:noFill/>
          </p:spPr>
          <p:txBody>
            <a:bodyPr wrap="square" rtlCol="0">
              <a:spAutoFit/>
            </a:bodyPr>
            <a:lstStyle/>
            <a:p>
              <a:pPr>
                <a:spcAft>
                  <a:spcPts val="600"/>
                </a:spcAft>
              </a:pPr>
              <a:r>
                <a:rPr lang="en-US" sz="1400" b="1" dirty="0">
                  <a:solidFill>
                    <a:schemeClr val="bg1"/>
                  </a:solidFill>
                </a:rPr>
                <a:t>What data did we collect?</a:t>
              </a:r>
            </a:p>
            <a:p>
              <a:pPr marL="285750" indent="-285750">
                <a:spcAft>
                  <a:spcPts val="600"/>
                </a:spcAft>
                <a:buFont typeface="Arial" panose="020B0604020202020204" pitchFamily="34" charset="0"/>
                <a:buChar char="•"/>
              </a:pPr>
              <a:r>
                <a:rPr lang="en-GB" sz="1200" b="0" i="0" u="none" strike="noStrike" dirty="0">
                  <a:solidFill>
                    <a:schemeClr val="bg1"/>
                  </a:solidFill>
                  <a:effectLst/>
                </a:rPr>
                <a:t>Do you use risk scoring tools when considering a patient for elective colorectal cancer surgery?</a:t>
              </a:r>
            </a:p>
            <a:p>
              <a:pPr marL="285750" indent="-285750">
                <a:spcAft>
                  <a:spcPts val="600"/>
                </a:spcAft>
                <a:buFont typeface="Arial" panose="020B0604020202020204" pitchFamily="34" charset="0"/>
                <a:buChar char="•"/>
              </a:pPr>
              <a:r>
                <a:rPr lang="en-GB" sz="1200" b="0" i="0" u="none" strike="noStrike" dirty="0">
                  <a:solidFill>
                    <a:schemeClr val="bg1"/>
                  </a:solidFill>
                  <a:effectLst/>
                </a:rPr>
                <a:t>If yes, which one(s)?</a:t>
              </a:r>
            </a:p>
            <a:p>
              <a:pPr marL="285750" indent="-285750">
                <a:spcAft>
                  <a:spcPts val="600"/>
                </a:spcAft>
                <a:buFont typeface="Arial" panose="020B0604020202020204" pitchFamily="34" charset="0"/>
                <a:buChar char="•"/>
              </a:pPr>
              <a:r>
                <a:rPr lang="en-GB" sz="1200" b="0" i="0" u="none" strike="noStrike" dirty="0">
                  <a:solidFill>
                    <a:schemeClr val="bg1"/>
                  </a:solidFill>
                  <a:effectLst/>
                </a:rPr>
                <a:t>Other than risk scoring tools - do you provide an overall estimate of risk to patients having elective colorectal cancer surgery?</a:t>
              </a:r>
            </a:p>
            <a:p>
              <a:pPr marL="285750" indent="-285750">
                <a:spcAft>
                  <a:spcPts val="600"/>
                </a:spcAft>
                <a:buFont typeface="Arial" panose="020B0604020202020204" pitchFamily="34" charset="0"/>
                <a:buChar char="•"/>
              </a:pPr>
              <a:r>
                <a:rPr lang="en-US" sz="1200" dirty="0">
                  <a:solidFill>
                    <a:schemeClr val="bg1"/>
                  </a:solidFill>
                </a:rPr>
                <a:t>Is this estimate: Numerical? Based on experience? Based on a risk score?</a:t>
              </a:r>
            </a:p>
            <a:p>
              <a:pPr marL="285750" indent="-285750">
                <a:spcAft>
                  <a:spcPts val="600"/>
                </a:spcAft>
                <a:buFont typeface="Arial" panose="020B0604020202020204" pitchFamily="34" charset="0"/>
                <a:buChar char="•"/>
              </a:pPr>
              <a:r>
                <a:rPr lang="en-GB" sz="1200" b="0" i="0" u="none" strike="noStrike" dirty="0">
                  <a:solidFill>
                    <a:schemeClr val="bg1"/>
                  </a:solidFill>
                  <a:effectLst/>
                </a:rPr>
                <a:t>In your opinion, what do you feel are the barriers to using risk scoring tools when assessing patients for major elective surgery?</a:t>
              </a:r>
            </a:p>
          </p:txBody>
        </p:sp>
        <p:sp>
          <p:nvSpPr>
            <p:cNvPr id="17" name="TextBox 16">
              <a:extLst>
                <a:ext uri="{FF2B5EF4-FFF2-40B4-BE49-F238E27FC236}">
                  <a16:creationId xmlns:a16="http://schemas.microsoft.com/office/drawing/2014/main" id="{1698EB29-301F-EDA1-F8F8-52C8847988AA}"/>
                </a:ext>
              </a:extLst>
            </p:cNvPr>
            <p:cNvSpPr txBox="1"/>
            <p:nvPr/>
          </p:nvSpPr>
          <p:spPr>
            <a:xfrm>
              <a:off x="8759142" y="4826565"/>
              <a:ext cx="3068803" cy="1384995"/>
            </a:xfrm>
            <a:prstGeom prst="rect">
              <a:avLst/>
            </a:prstGeom>
            <a:noFill/>
          </p:spPr>
          <p:txBody>
            <a:bodyPr wrap="square" rtlCol="0">
              <a:spAutoFit/>
            </a:bodyPr>
            <a:lstStyle/>
            <a:p>
              <a:pPr>
                <a:spcAft>
                  <a:spcPts val="600"/>
                </a:spcAft>
              </a:pPr>
              <a:r>
                <a:rPr lang="en-US" sz="1400" b="1" dirty="0">
                  <a:solidFill>
                    <a:schemeClr val="bg1"/>
                  </a:solidFill>
                </a:rPr>
                <a:t>Conclusion</a:t>
              </a:r>
            </a:p>
            <a:p>
              <a:pPr marL="285750" indent="-285750">
                <a:spcAft>
                  <a:spcPts val="600"/>
                </a:spcAft>
                <a:buFont typeface="Arial" panose="020B0604020202020204" pitchFamily="34" charset="0"/>
                <a:buChar char="•"/>
              </a:pPr>
              <a:r>
                <a:rPr lang="en-US" sz="1200" dirty="0">
                  <a:solidFill>
                    <a:schemeClr val="bg1"/>
                  </a:solidFill>
                </a:rPr>
                <a:t>Clarity on which tools to use and how to present this data to patients is needed.</a:t>
              </a:r>
            </a:p>
            <a:p>
              <a:pPr marL="285750" indent="-285750">
                <a:spcAft>
                  <a:spcPts val="600"/>
                </a:spcAft>
                <a:buFont typeface="Arial" panose="020B0604020202020204" pitchFamily="34" charset="0"/>
                <a:buChar char="•"/>
              </a:pPr>
              <a:r>
                <a:rPr lang="en-GB" sz="1200" dirty="0">
                  <a:solidFill>
                    <a:schemeClr val="bg1"/>
                  </a:solidFill>
                </a:rPr>
                <a:t>An understanding of clinicians’ perceptions of IRSs is required to design implementation solutions.</a:t>
              </a:r>
            </a:p>
          </p:txBody>
        </p:sp>
        <p:sp>
          <p:nvSpPr>
            <p:cNvPr id="18" name="TextBox 17">
              <a:extLst>
                <a:ext uri="{FF2B5EF4-FFF2-40B4-BE49-F238E27FC236}">
                  <a16:creationId xmlns:a16="http://schemas.microsoft.com/office/drawing/2014/main" id="{5C3656D1-FB84-4FED-A91E-8D3D2D3665AF}"/>
                </a:ext>
              </a:extLst>
            </p:cNvPr>
            <p:cNvSpPr txBox="1"/>
            <p:nvPr/>
          </p:nvSpPr>
          <p:spPr>
            <a:xfrm>
              <a:off x="8748174" y="3085023"/>
              <a:ext cx="3016006" cy="1569660"/>
            </a:xfrm>
            <a:prstGeom prst="rect">
              <a:avLst/>
            </a:prstGeom>
            <a:noFill/>
          </p:spPr>
          <p:txBody>
            <a:bodyPr wrap="square" rtlCol="0">
              <a:spAutoFit/>
            </a:bodyPr>
            <a:lstStyle/>
            <a:p>
              <a:pPr>
                <a:spcAft>
                  <a:spcPts val="600"/>
                </a:spcAft>
              </a:pPr>
              <a:r>
                <a:rPr lang="en-US" sz="1400" b="1" dirty="0">
                  <a:solidFill>
                    <a:schemeClr val="bg1"/>
                  </a:solidFill>
                </a:rPr>
                <a:t>Discussion</a:t>
              </a:r>
            </a:p>
            <a:p>
              <a:pPr marL="285750" indent="-285750">
                <a:spcAft>
                  <a:spcPts val="600"/>
                </a:spcAft>
                <a:buFont typeface="Arial" panose="020B0604020202020204" pitchFamily="34" charset="0"/>
                <a:buChar char="•"/>
              </a:pPr>
              <a:r>
                <a:rPr lang="en-US" sz="1200" dirty="0">
                  <a:solidFill>
                    <a:schemeClr val="bg1"/>
                  </a:solidFill>
                </a:rPr>
                <a:t>Roughly half of patients having elective colorectal surgery do not receive individualised risk estimates.</a:t>
              </a:r>
            </a:p>
            <a:p>
              <a:pPr marL="285750" indent="-285750">
                <a:spcAft>
                  <a:spcPts val="600"/>
                </a:spcAft>
                <a:buFont typeface="Arial" panose="020B0604020202020204" pitchFamily="34" charset="0"/>
                <a:buChar char="•"/>
              </a:pPr>
              <a:r>
                <a:rPr lang="en-US" sz="1200" dirty="0">
                  <a:solidFill>
                    <a:schemeClr val="bg1"/>
                  </a:solidFill>
                </a:rPr>
                <a:t>Tools used are heterogenous and not necessarily validated for this population e.g. the NELA risk calculator.</a:t>
              </a:r>
            </a:p>
          </p:txBody>
        </p:sp>
        <p:sp>
          <p:nvSpPr>
            <p:cNvPr id="2" name="TextBox 1">
              <a:extLst>
                <a:ext uri="{FF2B5EF4-FFF2-40B4-BE49-F238E27FC236}">
                  <a16:creationId xmlns:a16="http://schemas.microsoft.com/office/drawing/2014/main" id="{6B76F10B-DAA3-A9E8-8F88-869786E4C8E7}"/>
                </a:ext>
              </a:extLst>
            </p:cNvPr>
            <p:cNvSpPr txBox="1"/>
            <p:nvPr/>
          </p:nvSpPr>
          <p:spPr>
            <a:xfrm>
              <a:off x="4204063" y="6275514"/>
              <a:ext cx="4680139" cy="276999"/>
            </a:xfrm>
            <a:prstGeom prst="rect">
              <a:avLst/>
            </a:prstGeom>
            <a:noFill/>
          </p:spPr>
          <p:txBody>
            <a:bodyPr wrap="square" rtlCol="0">
              <a:spAutoFit/>
            </a:bodyPr>
            <a:lstStyle/>
            <a:p>
              <a:r>
                <a:rPr lang="en-US" sz="1200" dirty="0">
                  <a:solidFill>
                    <a:schemeClr val="bg1"/>
                  </a:solidFill>
                </a:rPr>
                <a:t>Figure 1: Perceived barriers to using individualised risk scoring tools</a:t>
              </a:r>
            </a:p>
          </p:txBody>
        </p:sp>
        <p:sp>
          <p:nvSpPr>
            <p:cNvPr id="8" name="TextBox 7">
              <a:extLst>
                <a:ext uri="{FF2B5EF4-FFF2-40B4-BE49-F238E27FC236}">
                  <a16:creationId xmlns:a16="http://schemas.microsoft.com/office/drawing/2014/main" id="{5963694D-5733-694B-3D2A-1A4702B16E64}"/>
                </a:ext>
              </a:extLst>
            </p:cNvPr>
            <p:cNvSpPr txBox="1"/>
            <p:nvPr/>
          </p:nvSpPr>
          <p:spPr>
            <a:xfrm>
              <a:off x="381130" y="5835406"/>
              <a:ext cx="3394717" cy="830997"/>
            </a:xfrm>
            <a:prstGeom prst="rect">
              <a:avLst/>
            </a:prstGeom>
            <a:noFill/>
            <a:ln>
              <a:solidFill>
                <a:schemeClr val="bg1"/>
              </a:solidFill>
            </a:ln>
          </p:spPr>
          <p:txBody>
            <a:bodyPr wrap="square" rtlCol="0">
              <a:spAutoFit/>
            </a:bodyPr>
            <a:lstStyle/>
            <a:p>
              <a:pPr>
                <a:spcAft>
                  <a:spcPts val="600"/>
                </a:spcAft>
              </a:pPr>
              <a:r>
                <a:rPr lang="en-GB" sz="800" b="0" i="0" u="none" strike="noStrike" dirty="0">
                  <a:solidFill>
                    <a:schemeClr val="bg1">
                      <a:lumMod val="95000"/>
                    </a:schemeClr>
                  </a:solidFill>
                  <a:effectLst/>
                  <a:latin typeface="Helvetica" pitchFamily="2" charset="0"/>
                </a:rPr>
                <a:t>This work is independent research arising from an Academic Clinical Fellowship (MA) and an Academic Clinical Lectureship (CD) supported by the National Institute for Health Research. The views expressed in this publication are those of the authors and not necessarily those of the National Health Service, the National Institute for Health Research, Health Education England or the Department of Health.</a:t>
              </a:r>
              <a:endParaRPr lang="en-GB" sz="800" dirty="0">
                <a:solidFill>
                  <a:schemeClr val="bg1">
                    <a:lumMod val="95000"/>
                  </a:schemeClr>
                </a:solidFill>
              </a:endParaRPr>
            </a:p>
          </p:txBody>
        </p:sp>
      </p:grpSp>
      <p:sp>
        <p:nvSpPr>
          <p:cNvPr id="21" name="TextBox 20">
            <a:extLst>
              <a:ext uri="{FF2B5EF4-FFF2-40B4-BE49-F238E27FC236}">
                <a16:creationId xmlns:a16="http://schemas.microsoft.com/office/drawing/2014/main" id="{162AC443-305E-ED7B-05D3-C64D23222570}"/>
              </a:ext>
            </a:extLst>
          </p:cNvPr>
          <p:cNvSpPr txBox="1"/>
          <p:nvPr/>
        </p:nvSpPr>
        <p:spPr>
          <a:xfrm>
            <a:off x="2220400" y="924863"/>
            <a:ext cx="4588981" cy="246221"/>
          </a:xfrm>
          <a:prstGeom prst="rect">
            <a:avLst/>
          </a:prstGeom>
          <a:noFill/>
        </p:spPr>
        <p:txBody>
          <a:bodyPr wrap="square" rtlCol="0">
            <a:spAutoFit/>
          </a:bodyPr>
          <a:lstStyle/>
          <a:p>
            <a:r>
              <a:rPr lang="en-US" sz="1000" dirty="0"/>
              <a:t>Leeds Institute of Medical Research, St. James University Hospital, Leeds</a:t>
            </a:r>
          </a:p>
        </p:txBody>
      </p:sp>
    </p:spTree>
    <p:extLst>
      <p:ext uri="{BB962C8B-B14F-4D97-AF65-F5344CB8AC3E}">
        <p14:creationId xmlns:p14="http://schemas.microsoft.com/office/powerpoint/2010/main" val="6259131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F39E85942EA2042BB0575791D718127" ma:contentTypeVersion="16" ma:contentTypeDescription="Create a new document." ma:contentTypeScope="" ma:versionID="12ab945d2efe0ef10a297c059136f865">
  <xsd:schema xmlns:xsd="http://www.w3.org/2001/XMLSchema" xmlns:xs="http://www.w3.org/2001/XMLSchema" xmlns:p="http://schemas.microsoft.com/office/2006/metadata/properties" xmlns:ns2="ec49a593-3265-4a49-b71d-8db4c0af5911" xmlns:ns3="eef307fe-dfcd-4dc4-b0dc-232c2dad2b81" targetNamespace="http://schemas.microsoft.com/office/2006/metadata/properties" ma:root="true" ma:fieldsID="9fb502e339f467c4a23c9469629d027a" ns2:_="" ns3:_="">
    <xsd:import namespace="ec49a593-3265-4a49-b71d-8db4c0af5911"/>
    <xsd:import namespace="eef307fe-dfcd-4dc4-b0dc-232c2dad2b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LengthInSeconds" minOccurs="0"/>
                <xsd:element ref="ns2:MediaServiceDateTaken" minOccurs="0"/>
                <xsd:element ref="ns3:SharedWithUsers" minOccurs="0"/>
                <xsd:element ref="ns3:SharedWithDetails"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49a593-3265-4a49-b71d-8db4c0af59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1edd084-375f-4d55-8c57-698fcc9f02c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ef307fe-dfcd-4dc4-b0dc-232c2dad2b8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e914966-92ef-45d4-8a8f-bd5c406bf076}" ma:internalName="TaxCatchAll" ma:showField="CatchAllData" ma:web="eef307fe-dfcd-4dc4-b0dc-232c2dad2b8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c49a593-3265-4a49-b71d-8db4c0af5911">
      <Terms xmlns="http://schemas.microsoft.com/office/infopath/2007/PartnerControls"/>
    </lcf76f155ced4ddcb4097134ff3c332f>
    <TaxCatchAll xmlns="eef307fe-dfcd-4dc4-b0dc-232c2dad2b81" xsi:nil="true"/>
  </documentManagement>
</p:properties>
</file>

<file path=customXml/itemProps1.xml><?xml version="1.0" encoding="utf-8"?>
<ds:datastoreItem xmlns:ds="http://schemas.openxmlformats.org/officeDocument/2006/customXml" ds:itemID="{C00889DD-8E93-46A9-87E2-1997505BC463}"/>
</file>

<file path=customXml/itemProps2.xml><?xml version="1.0" encoding="utf-8"?>
<ds:datastoreItem xmlns:ds="http://schemas.openxmlformats.org/officeDocument/2006/customXml" ds:itemID="{8F36F892-529F-45EE-A9B8-3046A878E2FD}"/>
</file>

<file path=customXml/itemProps3.xml><?xml version="1.0" encoding="utf-8"?>
<ds:datastoreItem xmlns:ds="http://schemas.openxmlformats.org/officeDocument/2006/customXml" ds:itemID="{D3F71060-3E5C-4418-AC6F-17E093767CC9}"/>
</file>

<file path=docProps/app.xml><?xml version="1.0" encoding="utf-8"?>
<Properties xmlns="http://schemas.openxmlformats.org/officeDocument/2006/extended-properties" xmlns:vt="http://schemas.openxmlformats.org/officeDocument/2006/docPropsVTypes">
  <Template/>
  <TotalTime>758</TotalTime>
  <Words>495</Words>
  <Application>Microsoft Macintosh PowerPoint</Application>
  <PresentationFormat>Widescreen</PresentationFormat>
  <Paragraphs>35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Helvetica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Ayres</dc:creator>
  <cp:lastModifiedBy>Michael Ayres</cp:lastModifiedBy>
  <cp:revision>22</cp:revision>
  <dcterms:created xsi:type="dcterms:W3CDTF">2023-02-03T14:29:56Z</dcterms:created>
  <dcterms:modified xsi:type="dcterms:W3CDTF">2023-03-20T15:36:55Z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0x0101006F39E85942EA2042BB0575791D718127</vt:lpwstr>
  </property>
</Properties>
</file>